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78" r:id="rId5"/>
    <p:sldId id="281" r:id="rId6"/>
    <p:sldId id="298" r:id="rId7"/>
    <p:sldId id="299" r:id="rId8"/>
    <p:sldId id="262" r:id="rId9"/>
    <p:sldId id="306" r:id="rId10"/>
    <p:sldId id="307" r:id="rId11"/>
    <p:sldId id="315" r:id="rId12"/>
    <p:sldId id="305" r:id="rId13"/>
    <p:sldId id="303" r:id="rId14"/>
    <p:sldId id="308" r:id="rId15"/>
    <p:sldId id="263" r:id="rId16"/>
    <p:sldId id="273" r:id="rId17"/>
    <p:sldId id="310" r:id="rId18"/>
    <p:sldId id="285" r:id="rId19"/>
    <p:sldId id="286" r:id="rId20"/>
    <p:sldId id="287" r:id="rId21"/>
    <p:sldId id="311" r:id="rId22"/>
    <p:sldId id="288" r:id="rId23"/>
    <p:sldId id="293" r:id="rId24"/>
    <p:sldId id="289" r:id="rId25"/>
    <p:sldId id="266" r:id="rId26"/>
    <p:sldId id="274" r:id="rId27"/>
    <p:sldId id="312" r:id="rId28"/>
    <p:sldId id="313" r:id="rId29"/>
    <p:sldId id="318" r:id="rId30"/>
    <p:sldId id="319" r:id="rId31"/>
    <p:sldId id="316" r:id="rId32"/>
    <p:sldId id="294" r:id="rId33"/>
    <p:sldId id="295" r:id="rId34"/>
    <p:sldId id="314" r:id="rId35"/>
    <p:sldId id="317" r:id="rId36"/>
    <p:sldId id="297" r:id="rId37"/>
    <p:sldId id="267" r:id="rId38"/>
    <p:sldId id="275" r:id="rId39"/>
    <p:sldId id="268" r:id="rId40"/>
    <p:sldId id="276" r:id="rId41"/>
    <p:sldId id="269" r:id="rId42"/>
    <p:sldId id="277" r:id="rId43"/>
    <p:sldId id="25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Bright" initials="MB" lastIdx="3" clrIdx="0">
    <p:extLst>
      <p:ext uri="{19B8F6BF-5375-455C-9EA6-DF929625EA0E}">
        <p15:presenceInfo xmlns:p15="http://schemas.microsoft.com/office/powerpoint/2012/main" userId="1851055a07bfd4d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CBEA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42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27T18:40:25.008" idx="3">
    <p:pos x="4954" y="1002"/>
    <p:text>Supported by Hashicorp, Bitnami and others</p:text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B5E6D5A-F1A2-4107-BBE1-41115F4027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892"/>
            <a:ext cx="12192000" cy="68402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D085759-F627-45A8-9BE2-C3E49CC760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D7998C-E40D-495D-93A3-ADC61A6F4C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430B5C-5E96-4237-8705-CCFD994E7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A3904-1E16-4EB3-ACBF-723013E3F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2F0D5C-0211-41C5-A40C-7DE4A5C62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9485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0EBC4-1E3C-4204-87AE-E1D6C8048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73F958-9428-4E3A-A659-3AB46607BC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B1F14-EB13-4017-9A1D-C65BEF663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20311-7903-4909-B0F0-E406D0106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13FFD-DCE4-4D5E-8B9A-CD2C62185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5195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6272DC-EB56-4279-8540-17EE77C0DB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7755C3-BE1C-4E40-9B18-6E9B06BB82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A67AE-3E20-49C8-93EE-2071ACF28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66FC3-7B33-43AF-8264-B86263374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AA04B-B222-4290-B4FE-CE346F9C9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350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67CADDB-79EA-44FC-AE54-E1E64AA0C9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892"/>
            <a:ext cx="12192000" cy="68402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A5C50A-DC36-49D2-A8E6-0F447FC73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60335-BAC9-4B3D-A671-0A55FD61B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604D8F-AA02-4392-8707-C4B70396F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98D798-7DF0-4BC6-88E1-6F2351E7F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4AE3D3-9752-4A6B-A839-56D6D1397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0072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6C78A4F7-B354-4A6D-9360-2EF7DFA0EE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21366"/>
            <a:ext cx="12192000" cy="681526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EF74F8-2857-4954-852A-5A13FB4AC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0074FB-30E3-47CD-92A1-09BD223527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246C8-692D-4345-9A13-7A36535A7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23C45-78BB-4CDD-93BA-677907737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8F730-93C3-4E2C-8326-0E7274943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3126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FE2E910-59A6-412B-9939-6C5F658884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892"/>
            <a:ext cx="12192000" cy="68402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21AB40-4AA7-4CB8-83C3-B5F0D4008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AE689-7A0E-45B9-A36B-1B67F6BBB4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929F82-2044-4CD7-A1D8-22BC8DD98D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5F5F61-B5A2-4020-A338-7927444BF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491D1-141A-4584-BA17-7A36D4906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DDCA4A-F3B3-472D-A077-C1B117E8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9720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59AB34D-6976-4715-AA83-198C6216BD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892"/>
            <a:ext cx="12192000" cy="68402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66E938-E59A-4251-AC21-2C7B50BAC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6E4492-3143-4AF6-9759-54F48EB69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E0C688-98CD-4A2E-A7D8-319936741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801A07-7DB6-40CA-9FA5-CA3F0FA96C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E31BC1-F6E9-4DB1-BD54-8575B944AC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CFA3D9-B8D7-4C82-A4E0-F3CB5AF7D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5E9F9-0310-47E1-AA83-33AEFC36A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464322-D343-4D32-9CDF-04355C840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253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31D68D9-3F21-455D-9722-B764318B9B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8892"/>
            <a:ext cx="12192000" cy="68402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05A150-D4B1-4592-8A91-7F1B9BF6D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4D7517-41B4-4819-B1C7-E340C5B3C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E0C323-FA0E-46EB-A6B6-34FC053AB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6F0317-B77F-424E-94A9-540F01061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27260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9FC4-C9B3-4E2A-A47F-DAC358131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6B8F77-15E0-483B-87CB-57568466D1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FFCAF1-1CCC-468B-AF0E-5B156C81D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7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8482F-0365-4C8F-BA99-214B64D3D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DD8EA-5710-47D6-A2F5-9559F18D3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BA34F8-296D-4DDD-9362-FEC171EDF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E806D0-1B0C-4FFC-90D6-CF78A7F6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FB17A2-F084-41C7-B377-A30F893A2C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6BD9D2-D408-4285-A342-45B13924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7936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418AA-1A41-4405-8122-9D6DF4E31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629A9C-64C3-4910-BA6B-F440B49487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43FAF1-01C3-4A0A-8A02-BF5AA4A7F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BD426C-BB97-449E-84F6-0320244E4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E21B8C-6C24-4A81-86B2-7AD156A2F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4FC13D-7496-430C-8445-1E4011CD3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83567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CAB5AB-DD31-4C12-92F9-A012E6317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72B981-A0EF-4BBF-8937-6C43D4049E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502165-8873-4028-8CB4-EB84142E8F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D76526-4C52-4B87-ADCE-0BE3AB9ECF94}" type="datetimeFigureOut">
              <a:rPr lang="en-GB" smtClean="0"/>
              <a:t>27/02/2019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039F7-A1CF-4DB3-9C85-261B2F322C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76ADB-5CFF-4E62-9816-79F9691D6E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7EB4A-6311-4A36-A89E-914D15F4897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0279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ollabnix.com/a-first-look-at-docker-application-package-docker-app/" TargetMode="External"/><Relationship Id="rId2" Type="http://schemas.openxmlformats.org/officeDocument/2006/relationships/hyperlink" Target="http://collabnix.com/how-i-built-elastic-stack-using-docker-application-packagedocker-app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llabnix.com/building-helm-chart-for-kubernetes-cluster-running-on-docker-enterprise-2-0-using-docker-app-0-6-0/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DCUS19_CFP2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urope-2018.dockercon.com/videos-hub" TargetMode="External"/><Relationship Id="rId2" Type="http://schemas.openxmlformats.org/officeDocument/2006/relationships/hyperlink" Target="https://bit.ly/DCEU18_VIDEOS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slideshare.net/docker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A7E36-B012-4E2D-AD3D-4EABF0949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010" y="1122363"/>
            <a:ext cx="10897386" cy="238760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accent1">
                    <a:lumMod val="75000"/>
                  </a:schemeClr>
                </a:solidFill>
              </a:rPr>
              <a:t>Meetup: Docker Grenoble</a:t>
            </a:r>
            <a:br>
              <a:rPr lang="en-US" sz="5400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5400" i="1" dirty="0">
                <a:solidFill>
                  <a:schemeClr val="accent1">
                    <a:lumMod val="75000"/>
                  </a:schemeClr>
                </a:solidFill>
              </a:rPr>
              <a:t>“DockerConEU and new tooling</a:t>
            </a:r>
            <a:r>
              <a:rPr lang="en-GB" sz="5400" i="1" dirty="0">
                <a:solidFill>
                  <a:schemeClr val="accent1">
                    <a:lumMod val="75000"/>
                  </a:schemeClr>
                </a:solidFill>
              </a:rPr>
              <a:t>“</a:t>
            </a:r>
            <a:br>
              <a:rPr lang="en-US" sz="5400" dirty="0">
                <a:solidFill>
                  <a:schemeClr val="accent1">
                    <a:lumMod val="75000"/>
                  </a:schemeClr>
                </a:solidFill>
              </a:rPr>
            </a:br>
            <a:endParaRPr lang="en-GB" sz="5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727D5-6C28-4EB8-8256-BA8C50393F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Michael Bright, 26</a:t>
            </a:r>
            <a:r>
              <a:rPr lang="en-US" baseline="30000" dirty="0">
                <a:solidFill>
                  <a:schemeClr val="accent1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Feb 2019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8224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EC32FC-8C8C-434B-A00A-C71CBC5EC7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486" y="876564"/>
            <a:ext cx="8766967" cy="488731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DA38E94-E9D9-4FAD-A5A5-9A618ECA23AA}"/>
              </a:ext>
            </a:extLst>
          </p:cNvPr>
          <p:cNvSpPr txBox="1">
            <a:spLocks/>
          </p:cNvSpPr>
          <p:nvPr/>
        </p:nvSpPr>
        <p:spPr>
          <a:xfrm>
            <a:off x="838200" y="371431"/>
            <a:ext cx="10515600" cy="5997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DockerConEU 2018 – Top Sessions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99924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4858"/>
            <a:ext cx="10515600" cy="4351338"/>
          </a:xfrm>
        </p:spPr>
        <p:txBody>
          <a:bodyPr>
            <a:normAutofit/>
          </a:bodyPr>
          <a:lstStyle/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EAD751-89A5-4F91-9AE4-F60F3F3285B9}"/>
              </a:ext>
            </a:extLst>
          </p:cNvPr>
          <p:cNvSpPr/>
          <p:nvPr/>
        </p:nvSpPr>
        <p:spPr>
          <a:xfrm>
            <a:off x="3862856" y="6123543"/>
            <a:ext cx="44662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https://github.com/swgillespie/dockercon18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BCD5107-48ED-4C3C-8FB8-54E29401D1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Pulumi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5900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DB2BE4-739F-4618-9A80-225A4D504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858" y="826113"/>
            <a:ext cx="8908691" cy="492525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5437492-BB1D-4AD1-956E-7C53E893017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997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DockerConEU 2018 – Top Sessions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36802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D496D8-7C5A-4711-843F-5808EE40F5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705" y="857645"/>
            <a:ext cx="8863314" cy="4900982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3DDD73D-5694-40B0-8236-3664A33D17A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997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DockerConEU 2018 – Top Sessions</a:t>
            </a:r>
            <a:endParaRPr lang="en-GB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32D416A-598B-44B7-A898-319C5B30A2A0}"/>
              </a:ext>
            </a:extLst>
          </p:cNvPr>
          <p:cNvSpPr txBox="1">
            <a:spLocks/>
          </p:cNvSpPr>
          <p:nvPr/>
        </p:nvSpPr>
        <p:spPr>
          <a:xfrm>
            <a:off x="1369497" y="1033547"/>
            <a:ext cx="9453005" cy="97182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Provisioning &amp; Managing Storage for Docker Containers</a:t>
            </a:r>
          </a:p>
        </p:txBody>
      </p:sp>
    </p:spTree>
    <p:extLst>
      <p:ext uri="{BB962C8B-B14F-4D97-AF65-F5344CB8AC3E}">
        <p14:creationId xmlns:p14="http://schemas.microsoft.com/office/powerpoint/2010/main" val="33823255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8695A1-BCFC-4851-9D79-6DB632869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506" y="857645"/>
            <a:ext cx="8758607" cy="490572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11B55ED-1A50-4A31-9B31-ED498C109D7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5997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DockerConEU 2018 – Top Sessions</a:t>
            </a:r>
            <a:endParaRPr lang="en-GB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2C725AA-6FC1-4A2B-A2BD-D0C8FB8C45C1}"/>
              </a:ext>
            </a:extLst>
          </p:cNvPr>
          <p:cNvSpPr/>
          <p:nvPr/>
        </p:nvSpPr>
        <p:spPr>
          <a:xfrm>
            <a:off x="10097551" y="857645"/>
            <a:ext cx="1519796" cy="756744"/>
          </a:xfrm>
          <a:prstGeom prst="roundRect">
            <a:avLst/>
          </a:prstGeom>
          <a:solidFill>
            <a:srgbClr val="4CBE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/>
              <a:t>OpenCensus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9788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58011"/>
            <a:ext cx="10515600" cy="754142"/>
          </a:xfr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New tools: CNAB: Docker-app, Duffle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922106-B89E-412F-AD20-B0C60E712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01080" y="2205408"/>
            <a:ext cx="6900422" cy="4788815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CNAB: new application format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Duffle – CNAB tool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Docker-app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Docker-assemble</a:t>
            </a:r>
            <a:endParaRPr lang="en-GB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4007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603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packaging format: CNAB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CNAB: Cloud Native Application Bundles - A new application format, developed and	simultaneously announced by Microsoft</a:t>
            </a:r>
          </a:p>
        </p:txBody>
      </p:sp>
    </p:spTree>
    <p:extLst>
      <p:ext uri="{BB962C8B-B14F-4D97-AF65-F5344CB8AC3E}">
        <p14:creationId xmlns:p14="http://schemas.microsoft.com/office/powerpoint/2010/main" val="2708848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686C9A9-18C6-4A79-8A41-7E32F8FFAC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1025" y="1027912"/>
            <a:ext cx="7819155" cy="476138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A554FB5-D685-4DD5-B76A-BE192AE3FA8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New packaging format: CNAB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01747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753125"/>
            <a:ext cx="10108847" cy="4029667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New open source package specification created by Microsoft &amp; Docker for Bundling, Installing &amp; Managing Distributed Apps</a:t>
            </a:r>
            <a:endParaRPr lang="en-GB" sz="1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GB" sz="1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Manage distributed apps lifecycle via single installable file &amp; toolset, reliably provision resources in different environments.</a:t>
            </a:r>
          </a:p>
          <a:p>
            <a:pPr marL="0" indent="0">
              <a:buNone/>
            </a:pPr>
            <a:endParaRPr lang="en-GB" sz="1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Cloud agnostic - from Azure to on-prem OpenStack,                       from Kubernetes to Swarm, and from Ansible to Terraform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52BDBB7-A4FC-45C6-B8B5-4A2832ED8418}"/>
              </a:ext>
            </a:extLst>
          </p:cNvPr>
          <p:cNvSpPr/>
          <p:nvPr/>
        </p:nvSpPr>
        <p:spPr>
          <a:xfrm>
            <a:off x="5130147" y="6123543"/>
            <a:ext cx="17620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Arial" panose="020B0604020202020204" pitchFamily="34" charset="0"/>
              </a:rPr>
              <a:t>https://cnab.io</a:t>
            </a:r>
            <a:endParaRPr lang="en-GB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0AA2BB-2FDE-4013-B944-0A724D212133}"/>
              </a:ext>
            </a:extLst>
          </p:cNvPr>
          <p:cNvSpPr txBox="1">
            <a:spLocks/>
          </p:cNvSpPr>
          <p:nvPr/>
        </p:nvSpPr>
        <p:spPr>
          <a:xfrm>
            <a:off x="838200" y="384043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packaging format: What is CNAB?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5113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1EAD751-89A5-4F91-9AE4-F60F3F3285B9}"/>
              </a:ext>
            </a:extLst>
          </p:cNvPr>
          <p:cNvSpPr/>
          <p:nvPr/>
        </p:nvSpPr>
        <p:spPr>
          <a:xfrm>
            <a:off x="4319968" y="5972194"/>
            <a:ext cx="355206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>
                <a:solidFill>
                  <a:srgbClr val="000000"/>
                </a:solidFill>
              </a:rPr>
              <a:t>https</a:t>
            </a:r>
            <a:r>
              <a:rPr lang="en-GB" b="1" dirty="0"/>
              <a:t>://</a:t>
            </a:r>
            <a:r>
              <a:rPr lang="en-GB" b="1" dirty="0">
                <a:solidFill>
                  <a:srgbClr val="000000"/>
                </a:solidFill>
              </a:rPr>
              <a:t>duffle.sh</a:t>
            </a:r>
          </a:p>
          <a:p>
            <a:pPr algn="ctr"/>
            <a:r>
              <a:rPr lang="en-GB" b="1" dirty="0"/>
              <a:t>https://github.com/deislabs/duffle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0CD4631-E23D-49F8-AD76-376F8F5720A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tools: CNAB - duffle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9892" y="1311690"/>
            <a:ext cx="10243908" cy="4483713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An open source reference implementation of a CNAB CLI tool to install &amp; manage CNAB bundles</a:t>
            </a:r>
          </a:p>
          <a:p>
            <a:pPr marL="0" indent="0">
              <a:buNone/>
            </a:pPr>
            <a:endParaRPr lang="en-GB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Package and unpackage distributed apps for deployment on whatever cloud platforms and services you use</a:t>
            </a:r>
          </a:p>
          <a:p>
            <a:pPr marL="0" indent="0">
              <a:buNone/>
            </a:pPr>
            <a:endParaRPr lang="en-GB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Can create new bundles, sign and verify their integrity</a:t>
            </a:r>
          </a:p>
          <a:p>
            <a:pPr marL="0" indent="0">
              <a:buNone/>
            </a:pPr>
            <a:endParaRPr lang="en-GB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As a reference implementation, it provides an example of how you can build CNAB-based solutions.</a:t>
            </a:r>
          </a:p>
          <a:p>
            <a:pPr marL="0" indent="0">
              <a:buNone/>
            </a:pP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901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58011"/>
            <a:ext cx="10515600" cy="754142"/>
          </a:xfr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US" sz="4800" b="1" dirty="0">
                <a:solidFill>
                  <a:schemeClr val="accent1">
                    <a:lumMod val="75000"/>
                  </a:schemeClr>
                </a:solidFill>
              </a:rPr>
              <a:t>Agenda</a:t>
            </a:r>
            <a:endParaRPr lang="en-GB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922106-B89E-412F-AD20-B0C60E712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90333" y="1682393"/>
            <a:ext cx="6900422" cy="4788815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DockerConEU 2018 Announcements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Top Sessions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New &amp; evolved tools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Docker-ce 18.09.2 Release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Docker 6</a:t>
            </a:r>
            <a:r>
              <a:rPr lang="en-US" sz="3200" baseline="30000" dirty="0">
                <a:solidFill>
                  <a:schemeClr val="accent1">
                    <a:lumMod val="75000"/>
                  </a:schemeClr>
                </a:solidFill>
              </a:rPr>
              <a:t>th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Birthday: Show &amp; Tell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DockerCon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SF, April 29 – May 2 2019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57672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6893" y="2183583"/>
            <a:ext cx="7252139" cy="16001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Microsoft &amp; Docker plan to donate CNAB to an</a:t>
            </a: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open source foundation in 2019.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07267E-BD04-4D08-B7CA-C23D3C8ACD24}"/>
              </a:ext>
            </a:extLst>
          </p:cNvPr>
          <p:cNvSpPr/>
          <p:nvPr/>
        </p:nvSpPr>
        <p:spPr>
          <a:xfrm>
            <a:off x="1994863" y="5852850"/>
            <a:ext cx="820227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222222"/>
                </a:solidFill>
              </a:rPr>
              <a:t>https://github.com/docker/app</a:t>
            </a:r>
          </a:p>
          <a:p>
            <a:pPr algn="ctr"/>
            <a:r>
              <a:rPr lang="en-GB" dirty="0">
                <a:solidFill>
                  <a:srgbClr val="222222"/>
                </a:solidFill>
              </a:rPr>
              <a:t>“</a:t>
            </a:r>
            <a:r>
              <a:rPr lang="en-GB" b="0" i="0" dirty="0">
                <a:solidFill>
                  <a:srgbClr val="222222"/>
                </a:solidFill>
                <a:effectLst/>
              </a:rPr>
              <a:t>CNAB: Packaging for Distributed Applications with Multiple Toolchains” video</a:t>
            </a:r>
          </a:p>
          <a:p>
            <a:pPr algn="ctr"/>
            <a:r>
              <a:rPr lang="en-GB" dirty="0"/>
              <a:t>https://skillsmatter.com/skillscasts/12659-ops-matters-with-gareth-rushgrove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1C7CD3-F671-422F-BFE1-CC6415CB419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tools: CNAB – the plan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51311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344" y="1180890"/>
            <a:ext cx="1029435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The first implementation of the spec is an experimental utility called 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Docker App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, officially rolled out at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Dockercon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.</a:t>
            </a:r>
          </a:p>
          <a:p>
            <a:pPr marL="0" indent="0">
              <a:buNone/>
            </a:pPr>
            <a:endParaRPr lang="en-GB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Expected to be integrated with Docker Enterprise in near future</a:t>
            </a:r>
          </a:p>
          <a:p>
            <a:pPr marL="0" indent="0">
              <a:buNone/>
            </a:pPr>
            <a:endParaRPr lang="en-GB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Video: “CNAB: Packaging for Distributed Applications with Multiple Toolchains” </a:t>
            </a:r>
          </a:p>
          <a:p>
            <a:pPr marL="0" indent="0">
              <a:buNone/>
            </a:pP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https://skillsmatter.com/skillscasts/12659-ops-matters-with-gareth-rushgrove</a:t>
            </a:r>
          </a:p>
          <a:p>
            <a:pPr marL="0" indent="0">
              <a:buNone/>
            </a:pP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07267E-BD04-4D08-B7CA-C23D3C8ACD24}"/>
              </a:ext>
            </a:extLst>
          </p:cNvPr>
          <p:cNvSpPr/>
          <p:nvPr/>
        </p:nvSpPr>
        <p:spPr>
          <a:xfrm>
            <a:off x="1994863" y="6123543"/>
            <a:ext cx="82022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222222"/>
                </a:solidFill>
              </a:rPr>
              <a:t>https://github.com/docker/app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91C7CD3-F671-422F-BFE1-CC6415CB419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tools: CNAB – docker-app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99966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4858"/>
            <a:ext cx="10515600" cy="4351338"/>
          </a:xfrm>
        </p:spPr>
        <p:txBody>
          <a:bodyPr>
            <a:normAutofit/>
          </a:bodyPr>
          <a:lstStyle/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EAD751-89A5-4F91-9AE4-F60F3F3285B9}"/>
              </a:ext>
            </a:extLst>
          </p:cNvPr>
          <p:cNvSpPr/>
          <p:nvPr/>
        </p:nvSpPr>
        <p:spPr>
          <a:xfrm>
            <a:off x="3354095" y="6123543"/>
            <a:ext cx="54838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https://</a:t>
            </a:r>
            <a:r>
              <a:rPr lang="en-GB" b="1" dirty="0">
                <a:solidFill>
                  <a:srgbClr val="222222"/>
                </a:solidFill>
              </a:rPr>
              <a:t>github</a:t>
            </a:r>
            <a:r>
              <a:rPr lang="en-GB" b="1" dirty="0"/>
              <a:t>.com/garethr/docker-app-cnab-examples</a:t>
            </a:r>
            <a:endParaRPr lang="en-GB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BCD5107-48ED-4C3C-8FB8-54E29401D1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tools: CNAB – docker-app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36649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017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Resources for docker-app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4545" y="1439451"/>
            <a:ext cx="9862909" cy="435133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>
                <a:hlinkClick r:id="rId2"/>
              </a:rPr>
              <a:t>http://collabnix.com/how-i-built-elastic-stack-using-docker-application-packagedocker-app/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>
                <a:hlinkClick r:id="rId3"/>
              </a:rPr>
              <a:t>https://collabnix.com/a-first-look-at-docker-application-package-docker-app/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  <a:p>
            <a:pPr marL="0" indent="0">
              <a:buNone/>
            </a:pPr>
            <a:r>
              <a:rPr lang="en-GB" sz="2400" dirty="0">
                <a:hlinkClick r:id="rId4"/>
              </a:rPr>
              <a:t>http://collabnix.com/building-helm-chart-for-kubernetes-cluster-running-on-docker-enterprise-2-0-using-docker-app-0-6-0/</a:t>
            </a:r>
            <a:endParaRPr lang="en-GB" sz="2400" dirty="0"/>
          </a:p>
          <a:p>
            <a:pPr marL="0" indent="0">
              <a:buNone/>
            </a:pPr>
            <a:endParaRPr lang="en-GB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1EAD751-89A5-4F91-9AE4-F60F3F3285B9}"/>
              </a:ext>
            </a:extLst>
          </p:cNvPr>
          <p:cNvSpPr/>
          <p:nvPr/>
        </p:nvSpPr>
        <p:spPr>
          <a:xfrm>
            <a:off x="4488060" y="6123542"/>
            <a:ext cx="32158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https://github.</a:t>
            </a:r>
            <a:r>
              <a:rPr lang="en-GB" b="1" dirty="0">
                <a:solidFill>
                  <a:srgbClr val="222222"/>
                </a:solidFill>
              </a:rPr>
              <a:t>com</a:t>
            </a:r>
            <a:r>
              <a:rPr lang="en-GB" b="1" dirty="0"/>
              <a:t>/docker/app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62021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7729" y="1429904"/>
            <a:ext cx="10058400" cy="435133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Generates optimized config &amp; images from non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dockerized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apps </a:t>
            </a:r>
          </a:p>
          <a:p>
            <a:pPr marL="0" indent="0">
              <a:buNone/>
            </a:pPr>
            <a:endParaRPr lang="en-GB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Enterprise feature for now —NOT in the community version.</a:t>
            </a:r>
          </a:p>
          <a:p>
            <a:pPr marL="0" indent="0">
              <a:buNone/>
            </a:pPr>
            <a:endParaRPr lang="en-GB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Analyzes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app, dependencies &amp; creates Docker image without authoring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Dockerfiles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(for Java and others today).</a:t>
            </a:r>
          </a:p>
          <a:p>
            <a:pPr marL="0" indent="0">
              <a:buNone/>
            </a:pPr>
            <a:endParaRPr lang="en-GB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Built on top of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GB" sz="12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Auto detects framework, versions etc. from a config file (.pom file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3DAC799-1FE0-4ABF-A134-7F554EA2AEB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tools: docker-assemble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88699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58011"/>
            <a:ext cx="10515600" cy="754142"/>
          </a:xfr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US" sz="4800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endParaRPr lang="en-GB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8633A0-90BF-4A52-BDB0-8046C3D324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833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81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446CF0F-487C-41BD-BDF9-55690A972E6D}"/>
              </a:ext>
            </a:extLst>
          </p:cNvPr>
          <p:cNvSpPr txBox="1">
            <a:spLocks/>
          </p:cNvSpPr>
          <p:nvPr/>
        </p:nvSpPr>
        <p:spPr>
          <a:xfrm>
            <a:off x="1074656" y="1319319"/>
            <a:ext cx="10812545" cy="435133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is a Moby Project, which has been under development for some time.</a:t>
            </a:r>
          </a:p>
          <a:p>
            <a:pPr marL="0" indent="0">
              <a:buNone/>
            </a:pP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Next-gen ‘docker build’ engine, with full backward Dockerfile compatibility, experimental in docker-ce 18.09 …</a:t>
            </a:r>
          </a:p>
          <a:p>
            <a:pPr marL="0" indent="0">
              <a:buNone/>
            </a:pP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                  …  now available by default in docker-ce 18.09.2</a:t>
            </a:r>
            <a:endParaRPr lang="en-GB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3015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23" y="1423599"/>
            <a:ext cx="10058400" cy="4351338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Problems it addresses</a:t>
            </a: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Maintaining multiple compose files for different environments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Difficult to share multi-service applications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Hard to collaborate around a compose file</a:t>
            </a:r>
          </a:p>
          <a:p>
            <a:pPr marL="0" indent="0">
              <a:buNone/>
            </a:pP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vs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Buildpack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- more than just an image (also ports, 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healthchecks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, volume mounts, etc), and integrated into the enterprise toolchain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3DAC799-1FE0-4ABF-A134-7F554EA2AEB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08374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81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446CF0F-487C-41BD-BDF9-55690A972E6D}"/>
              </a:ext>
            </a:extLst>
          </p:cNvPr>
          <p:cNvSpPr txBox="1">
            <a:spLocks/>
          </p:cNvSpPr>
          <p:nvPr/>
        </p:nvSpPr>
        <p:spPr>
          <a:xfrm>
            <a:off x="1055737" y="1035539"/>
            <a:ext cx="9992737" cy="47409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allows faster &amp; more powerful build scenario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Volume mounts during multi-stage builds</a:t>
            </a:r>
          </a:p>
          <a:p>
            <a:pPr lvl="1">
              <a:buFontTx/>
              <a:buChar char="-"/>
            </a:pP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Allows smaller build artifacts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Secrets management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Ssh connection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Take artifacts FROM multiple parallel builds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New build-cache storage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                          (docker system df; docker builder prune)</a:t>
            </a:r>
            <a:endParaRPr 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7C38E4-3AEB-49C1-B0FF-8731B33A02B1}"/>
              </a:ext>
            </a:extLst>
          </p:cNvPr>
          <p:cNvSpPr/>
          <p:nvPr/>
        </p:nvSpPr>
        <p:spPr>
          <a:xfrm>
            <a:off x="3102236" y="5997418"/>
            <a:ext cx="598753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/>
              <a:t>“Deep Dive” presentation at https://bit.ly/DCEU18_BUILDKIT</a:t>
            </a:r>
          </a:p>
          <a:p>
            <a:pPr algn="ctr"/>
            <a:r>
              <a:rPr lang="en-GB" dirty="0"/>
              <a:t>@</a:t>
            </a:r>
            <a:r>
              <a:rPr lang="en-GB" u="sng" dirty="0" err="1"/>
              <a:t>tonistiigi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0047078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81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446CF0F-487C-41BD-BDF9-55690A972E6D}"/>
              </a:ext>
            </a:extLst>
          </p:cNvPr>
          <p:cNvSpPr txBox="1">
            <a:spLocks/>
          </p:cNvSpPr>
          <p:nvPr/>
        </p:nvSpPr>
        <p:spPr>
          <a:xfrm>
            <a:off x="1074656" y="1319319"/>
            <a:ext cx="10812545" cy="435133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supports multiple front ends</a:t>
            </a:r>
          </a:p>
          <a:p>
            <a:pPr>
              <a:buFontTx/>
              <a:buChar char="-"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Dockerfiles</a:t>
            </a: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buFontTx/>
              <a:buChar char="-"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BuildPacks</a:t>
            </a: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  <a:p>
            <a:pPr>
              <a:buFontTx/>
              <a:buChar char="-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Docker-assemble</a:t>
            </a:r>
            <a:endParaRPr lang="en-GB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7C38E4-3AEB-49C1-B0FF-8731B33A02B1}"/>
              </a:ext>
            </a:extLst>
          </p:cNvPr>
          <p:cNvSpPr/>
          <p:nvPr/>
        </p:nvSpPr>
        <p:spPr>
          <a:xfrm>
            <a:off x="4450132" y="5997418"/>
            <a:ext cx="32917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/>
              <a:t>https://bit.ly/DCEU18_BUILDKIT</a:t>
            </a:r>
          </a:p>
          <a:p>
            <a:pPr algn="ctr"/>
            <a:r>
              <a:rPr lang="en-GB" dirty="0"/>
              <a:t>@</a:t>
            </a:r>
            <a:r>
              <a:rPr lang="en-GB" u="sng" dirty="0" err="1"/>
              <a:t>tonistiigi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956636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58011"/>
            <a:ext cx="10515600" cy="754142"/>
          </a:xfr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DockerConEU 2018 Announcements</a:t>
            </a:r>
            <a:endParaRPr lang="en-GB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922106-B89E-412F-AD20-B0C60E712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90333" y="2231033"/>
            <a:ext cx="6900422" cy="4788815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Docker Desktop Enterprise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CNAB: docker-app, duffle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compose-on-Kubernetes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docker-assemble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5931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819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446CF0F-487C-41BD-BDF9-55690A972E6D}"/>
              </a:ext>
            </a:extLst>
          </p:cNvPr>
          <p:cNvSpPr txBox="1">
            <a:spLocks/>
          </p:cNvSpPr>
          <p:nvPr/>
        </p:nvSpPr>
        <p:spPr>
          <a:xfrm>
            <a:off x="1074656" y="1319319"/>
            <a:ext cx="10812545" cy="4351338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brings new features to Docker 18.09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The ‘--mount’ option on Dockerfile RUN enables mounting of</a:t>
            </a:r>
          </a:p>
          <a:p>
            <a:pPr>
              <a:buFontTx/>
              <a:buChar char="-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external target directory avoiding unnecessary COPY</a:t>
            </a:r>
          </a:p>
          <a:p>
            <a:pPr>
              <a:buFontTx/>
              <a:buChar char="-"/>
            </a:pPr>
            <a:r>
              <a:rPr lang="en-GB" sz="3200" dirty="0">
                <a:solidFill>
                  <a:schemeClr val="accent1">
                    <a:lumMod val="75000"/>
                  </a:schemeClr>
                </a:solidFill>
              </a:rPr>
              <a:t>Secrets to securely pass them to the build</a:t>
            </a:r>
          </a:p>
          <a:p>
            <a:pPr>
              <a:buFontTx/>
              <a:buChar char="-"/>
            </a:pPr>
            <a:r>
              <a:rPr lang="en-GB" sz="3200" dirty="0">
                <a:solidFill>
                  <a:schemeClr val="accent1">
                    <a:lumMod val="75000"/>
                  </a:schemeClr>
                </a:solidFill>
              </a:rPr>
              <a:t>Ssh forwarding allowing use of keys from build</a:t>
            </a:r>
          </a:p>
          <a:p>
            <a:pPr>
              <a:buFontTx/>
              <a:buChar char="-"/>
            </a:pPr>
            <a:r>
              <a:rPr lang="en-GB" sz="3200" dirty="0">
                <a:solidFill>
                  <a:schemeClr val="accent1">
                    <a:lumMod val="75000"/>
                  </a:schemeClr>
                </a:solidFill>
              </a:rPr>
              <a:t>                 cached mountpoints, shareable across builds</a:t>
            </a:r>
          </a:p>
          <a:p>
            <a:pPr>
              <a:buFontTx/>
              <a:buChar char="-"/>
            </a:pPr>
            <a:r>
              <a:rPr lang="en-GB" sz="3200" dirty="0">
                <a:solidFill>
                  <a:schemeClr val="accent1">
                    <a:lumMod val="75000"/>
                  </a:schemeClr>
                </a:solidFill>
              </a:rPr>
              <a:t>                          # syntax = repo/</a:t>
            </a:r>
            <a:r>
              <a:rPr lang="en-GB" sz="3200" dirty="0" err="1">
                <a:solidFill>
                  <a:schemeClr val="accent1">
                    <a:lumMod val="75000"/>
                  </a:schemeClr>
                </a:solidFill>
              </a:rPr>
              <a:t>image.tag</a:t>
            </a:r>
            <a:r>
              <a:rPr lang="en-GB" sz="3200" dirty="0">
                <a:solidFill>
                  <a:schemeClr val="accent1">
                    <a:lumMod val="75000"/>
                  </a:schemeClr>
                </a:solidFill>
              </a:rPr>
              <a:t> allows alt. build FE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D7C38E4-3AEB-49C1-B0FF-8731B33A02B1}"/>
              </a:ext>
            </a:extLst>
          </p:cNvPr>
          <p:cNvSpPr/>
          <p:nvPr/>
        </p:nvSpPr>
        <p:spPr>
          <a:xfrm>
            <a:off x="4450132" y="5997418"/>
            <a:ext cx="329173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/>
              <a:t>https://bit.ly/DCEU18_BUILDKIT</a:t>
            </a:r>
          </a:p>
          <a:p>
            <a:pPr algn="ctr"/>
            <a:r>
              <a:rPr lang="en-GB" dirty="0"/>
              <a:t>@</a:t>
            </a:r>
            <a:r>
              <a:rPr lang="en-GB" u="sng" dirty="0" err="1"/>
              <a:t>tonistiigi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5809957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4858"/>
            <a:ext cx="10515600" cy="4351338"/>
          </a:xfrm>
        </p:spPr>
        <p:txBody>
          <a:bodyPr>
            <a:normAutofit/>
          </a:bodyPr>
          <a:lstStyle/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BCD5107-48ED-4C3C-8FB8-54E29401D1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tools: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BuildKit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demo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33156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58011"/>
            <a:ext cx="10515600" cy="754142"/>
          </a:xfr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Docker-compose for Kubernetes</a:t>
            </a:r>
            <a:endParaRPr lang="en-GB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63546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7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Docker-compose for Kubernetes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446CF0F-487C-41BD-BDF9-55690A972E6D}"/>
              </a:ext>
            </a:extLst>
          </p:cNvPr>
          <p:cNvSpPr txBox="1">
            <a:spLocks/>
          </p:cNvSpPr>
          <p:nvPr/>
        </p:nvSpPr>
        <p:spPr>
          <a:xfrm>
            <a:off x="510277" y="1253331"/>
            <a:ext cx="11402148" cy="4351338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Use </a:t>
            </a:r>
            <a:r>
              <a:rPr lang="en-US" sz="3200" u="sng" dirty="0">
                <a:solidFill>
                  <a:schemeClr val="accent1">
                    <a:lumMod val="75000"/>
                  </a:schemeClr>
                </a:solidFill>
              </a:rPr>
              <a:t>docker-compose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to build &amp; test </a:t>
            </a:r>
            <a:r>
              <a:rPr lang="en-US" sz="3200" u="sng" dirty="0">
                <a:solidFill>
                  <a:schemeClr val="accent1">
                    <a:lumMod val="75000"/>
                  </a:schemeClr>
                </a:solidFill>
              </a:rPr>
              <a:t>locally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on Swarm or Kubernetes</a:t>
            </a:r>
          </a:p>
          <a:p>
            <a:pPr marL="0" indent="0">
              <a:buNone/>
            </a:pP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Use ‘</a:t>
            </a:r>
            <a:r>
              <a:rPr lang="en-US" sz="3200" u="sng" dirty="0">
                <a:solidFill>
                  <a:schemeClr val="accent1">
                    <a:lumMod val="75000"/>
                  </a:schemeClr>
                </a:solidFill>
              </a:rPr>
              <a:t>deploy stack</a:t>
            </a: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’ to Swarm or Kubernetes </a:t>
            </a:r>
            <a:r>
              <a:rPr lang="en-US" sz="3200" u="sng" dirty="0">
                <a:solidFill>
                  <a:schemeClr val="accent1">
                    <a:lumMod val="75000"/>
                  </a:schemeClr>
                </a:solidFill>
              </a:rPr>
              <a:t>for Production</a:t>
            </a:r>
          </a:p>
          <a:p>
            <a:pPr marL="0" indent="0">
              <a:buNone/>
            </a:pPr>
            <a:endParaRPr lang="en-US" sz="14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     Implemented as a ‘Compose Controller’</a:t>
            </a:r>
            <a:endParaRPr lang="en-GB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C2CF07-F374-4E9E-9A4D-F5244553FFEC}"/>
              </a:ext>
            </a:extLst>
          </p:cNvPr>
          <p:cNvSpPr/>
          <p:nvPr/>
        </p:nvSpPr>
        <p:spPr>
          <a:xfrm>
            <a:off x="3561780" y="6123543"/>
            <a:ext cx="5175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https://github.com/docker/compose-on-kubernetes</a:t>
            </a:r>
          </a:p>
        </p:txBody>
      </p:sp>
    </p:spTree>
    <p:extLst>
      <p:ext uri="{BB962C8B-B14F-4D97-AF65-F5344CB8AC3E}">
        <p14:creationId xmlns:p14="http://schemas.microsoft.com/office/powerpoint/2010/main" val="7278983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7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Docker-compose for Kubernetes</a:t>
            </a:r>
            <a:endParaRPr lang="en-GB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D3C4F60-3B9D-4314-B585-90F5BBADE42F}"/>
              </a:ext>
            </a:extLst>
          </p:cNvPr>
          <p:cNvSpPr/>
          <p:nvPr/>
        </p:nvSpPr>
        <p:spPr>
          <a:xfrm>
            <a:off x="2036905" y="1980149"/>
            <a:ext cx="1784656" cy="863950"/>
          </a:xfrm>
          <a:prstGeom prst="roundRect">
            <a:avLst/>
          </a:prstGeom>
          <a:solidFill>
            <a:srgbClr val="4CBE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Docker/</a:t>
            </a:r>
            <a:r>
              <a:rPr lang="en-US" dirty="0" err="1"/>
              <a:t>kubectl</a:t>
            </a:r>
            <a:endParaRPr lang="en-US" dirty="0"/>
          </a:p>
          <a:p>
            <a:pPr algn="ctr"/>
            <a:r>
              <a:rPr lang="en-US" dirty="0"/>
              <a:t>clients</a:t>
            </a:r>
            <a:endParaRPr lang="en-GB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B0A13AB-B3A3-4AAC-957C-00BD312DD273}"/>
              </a:ext>
            </a:extLst>
          </p:cNvPr>
          <p:cNvSpPr/>
          <p:nvPr/>
        </p:nvSpPr>
        <p:spPr>
          <a:xfrm>
            <a:off x="5020791" y="1980149"/>
            <a:ext cx="1784656" cy="863950"/>
          </a:xfrm>
          <a:prstGeom prst="roundRect">
            <a:avLst/>
          </a:prstGeom>
          <a:solidFill>
            <a:srgbClr val="4CBE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Kubernetes</a:t>
            </a:r>
          </a:p>
          <a:p>
            <a:pPr algn="ctr"/>
            <a:r>
              <a:rPr lang="en-US" dirty="0"/>
              <a:t>API server</a:t>
            </a:r>
            <a:endParaRPr lang="en-GB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F46BB84-ED84-49C8-81E9-440B7D270B6C}"/>
              </a:ext>
            </a:extLst>
          </p:cNvPr>
          <p:cNvSpPr/>
          <p:nvPr/>
        </p:nvSpPr>
        <p:spPr>
          <a:xfrm>
            <a:off x="8004677" y="1967537"/>
            <a:ext cx="1784656" cy="863950"/>
          </a:xfrm>
          <a:prstGeom prst="roundRect">
            <a:avLst>
              <a:gd name="adj" fmla="val 16667"/>
            </a:avLst>
          </a:prstGeom>
          <a:solidFill>
            <a:srgbClr val="4CBE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Compose</a:t>
            </a:r>
          </a:p>
          <a:p>
            <a:pPr algn="ctr"/>
            <a:r>
              <a:rPr lang="en-US" dirty="0"/>
              <a:t>API server</a:t>
            </a:r>
          </a:p>
          <a:p>
            <a:pPr algn="ctr"/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9654487-503A-468C-8651-FD2B8214CC00}"/>
              </a:ext>
            </a:extLst>
          </p:cNvPr>
          <p:cNvSpPr/>
          <p:nvPr/>
        </p:nvSpPr>
        <p:spPr>
          <a:xfrm>
            <a:off x="5020791" y="3677570"/>
            <a:ext cx="1784656" cy="863950"/>
          </a:xfrm>
          <a:prstGeom prst="roundRect">
            <a:avLst/>
          </a:prstGeom>
          <a:solidFill>
            <a:srgbClr val="4CBEA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/>
              <a:t>Compose</a:t>
            </a:r>
          </a:p>
          <a:p>
            <a:pPr algn="ctr"/>
            <a:r>
              <a:rPr lang="en-US" dirty="0"/>
              <a:t>Controller</a:t>
            </a:r>
          </a:p>
          <a:p>
            <a:pPr algn="ctr"/>
            <a:endParaRPr lang="en-GB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F336FDA-47D9-4ADE-A985-46F8B1F63611}"/>
              </a:ext>
            </a:extLst>
          </p:cNvPr>
          <p:cNvCxnSpPr/>
          <p:nvPr/>
        </p:nvCxnSpPr>
        <p:spPr>
          <a:xfrm>
            <a:off x="3890930" y="2358521"/>
            <a:ext cx="1002687" cy="0"/>
          </a:xfrm>
          <a:prstGeom prst="straightConnector1">
            <a:avLst/>
          </a:prstGeom>
          <a:ln w="28575">
            <a:solidFill>
              <a:srgbClr val="4CBEA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8167761-9061-47F8-B4FD-DF4255A02688}"/>
              </a:ext>
            </a:extLst>
          </p:cNvPr>
          <p:cNvCxnSpPr/>
          <p:nvPr/>
        </p:nvCxnSpPr>
        <p:spPr>
          <a:xfrm>
            <a:off x="6918960" y="2359572"/>
            <a:ext cx="1002687" cy="0"/>
          </a:xfrm>
          <a:prstGeom prst="straightConnector1">
            <a:avLst/>
          </a:prstGeom>
          <a:ln w="28575">
            <a:solidFill>
              <a:srgbClr val="4CBEA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81DB624-6344-40C8-B943-F88C109F9435}"/>
              </a:ext>
            </a:extLst>
          </p:cNvPr>
          <p:cNvCxnSpPr>
            <a:cxnSpLocks/>
          </p:cNvCxnSpPr>
          <p:nvPr/>
        </p:nvCxnSpPr>
        <p:spPr>
          <a:xfrm>
            <a:off x="8917712" y="2927655"/>
            <a:ext cx="0" cy="639205"/>
          </a:xfrm>
          <a:prstGeom prst="straightConnector1">
            <a:avLst/>
          </a:prstGeom>
          <a:ln w="28575">
            <a:solidFill>
              <a:srgbClr val="4CBEA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ylinder 13">
            <a:extLst>
              <a:ext uri="{FF2B5EF4-FFF2-40B4-BE49-F238E27FC236}">
                <a16:creationId xmlns:a16="http://schemas.microsoft.com/office/drawing/2014/main" id="{4B48EA4E-3ABC-45E6-91D2-63F3FDF3BA51}"/>
              </a:ext>
            </a:extLst>
          </p:cNvPr>
          <p:cNvSpPr/>
          <p:nvPr/>
        </p:nvSpPr>
        <p:spPr>
          <a:xfrm>
            <a:off x="8432825" y="3596018"/>
            <a:ext cx="928360" cy="1027053"/>
          </a:xfrm>
          <a:prstGeom prst="can">
            <a:avLst/>
          </a:prstGeom>
          <a:solidFill>
            <a:srgbClr val="4CBEA4"/>
          </a:solidFill>
          <a:ln>
            <a:solidFill>
              <a:srgbClr val="4CBE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etcd</a:t>
            </a:r>
            <a:endParaRPr lang="en-GB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DBFCA6-ACE6-4325-970F-99679FB56786}"/>
              </a:ext>
            </a:extLst>
          </p:cNvPr>
          <p:cNvSpPr/>
          <p:nvPr/>
        </p:nvSpPr>
        <p:spPr>
          <a:xfrm>
            <a:off x="1785813" y="6046762"/>
            <a:ext cx="86203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/>
              <a:t>https://github.com/docker/compose-on-kubernetes</a:t>
            </a:r>
          </a:p>
          <a:p>
            <a:pPr algn="ctr"/>
            <a:r>
              <a:rPr lang="en-GB" b="1" dirty="0"/>
              <a:t>https://github.com/docker/compose-on-kubernetes/blob/master/docs/architecture.md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09A989AA-68E8-4DB7-BDFA-1DED20632102}"/>
              </a:ext>
            </a:extLst>
          </p:cNvPr>
          <p:cNvSpPr/>
          <p:nvPr/>
        </p:nvSpPr>
        <p:spPr>
          <a:xfrm>
            <a:off x="4732544" y="1696177"/>
            <a:ext cx="5318876" cy="339932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7438F45-7F4A-4498-B0F4-FBDF320BE701}"/>
              </a:ext>
            </a:extLst>
          </p:cNvPr>
          <p:cNvCxnSpPr>
            <a:cxnSpLocks/>
          </p:cNvCxnSpPr>
          <p:nvPr/>
        </p:nvCxnSpPr>
        <p:spPr>
          <a:xfrm>
            <a:off x="3890930" y="2510921"/>
            <a:ext cx="1002687" cy="1460786"/>
          </a:xfrm>
          <a:prstGeom prst="straightConnector1">
            <a:avLst/>
          </a:prstGeom>
          <a:ln w="28575">
            <a:solidFill>
              <a:srgbClr val="4CBEA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529928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9FF829-6E2F-4F5C-93FA-0FAE26C4A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4858"/>
            <a:ext cx="10515600" cy="4351338"/>
          </a:xfrm>
        </p:spPr>
        <p:txBody>
          <a:bodyPr>
            <a:normAutofit/>
          </a:bodyPr>
          <a:lstStyle/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BCD5107-48ED-4C3C-8FB8-54E29401D13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6060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New tools: Compose on Kubernetes demo</a:t>
            </a:r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2BA82A-1B21-4C68-8BA2-798097188970}"/>
              </a:ext>
            </a:extLst>
          </p:cNvPr>
          <p:cNvSpPr/>
          <p:nvPr/>
        </p:nvSpPr>
        <p:spPr>
          <a:xfrm>
            <a:off x="3561780" y="6123543"/>
            <a:ext cx="5175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/>
              <a:t>https://github.com/docker/compose-on-kubernetes</a:t>
            </a:r>
          </a:p>
        </p:txBody>
      </p:sp>
    </p:spTree>
    <p:extLst>
      <p:ext uri="{BB962C8B-B14F-4D97-AF65-F5344CB8AC3E}">
        <p14:creationId xmlns:p14="http://schemas.microsoft.com/office/powerpoint/2010/main" val="38821165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864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References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446CF0F-487C-41BD-BDF9-55690A972E6D}"/>
              </a:ext>
            </a:extLst>
          </p:cNvPr>
          <p:cNvSpPr txBox="1">
            <a:spLocks/>
          </p:cNvSpPr>
          <p:nvPr/>
        </p:nvSpPr>
        <p:spPr>
          <a:xfrm>
            <a:off x="2890844" y="1300399"/>
            <a:ext cx="8170243" cy="361213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Compose on Kubernetes Guides exist for</a:t>
            </a:r>
          </a:p>
          <a:p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Azure AKS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G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oogle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 GKE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icroK8S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</a:t>
            </a:r>
            <a:r>
              <a:rPr lang="en-GB" dirty="0" err="1">
                <a:solidFill>
                  <a:schemeClr val="accent1">
                    <a:lumMod val="75000"/>
                  </a:schemeClr>
                </a:solidFill>
              </a:rPr>
              <a:t>inikube</a:t>
            </a:r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It is also integrated into Docker Desktop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B2A4A9-4341-4DDB-AA49-48E1DF73B045}"/>
              </a:ext>
            </a:extLst>
          </p:cNvPr>
          <p:cNvSpPr/>
          <p:nvPr/>
        </p:nvSpPr>
        <p:spPr>
          <a:xfrm>
            <a:off x="2501332" y="6123543"/>
            <a:ext cx="76738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>
                <a:solidFill>
                  <a:srgbClr val="000000"/>
                </a:solidFill>
                <a:latin typeface="Arial" panose="020B0604020202020204" pitchFamily="34" charset="0"/>
              </a:rPr>
              <a:t>https://github.com/docker/compose-on-kubernetes/tree/master/docs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25608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58011"/>
            <a:ext cx="10515600" cy="754142"/>
          </a:xfr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Docker-ce 18.09.2</a:t>
            </a:r>
            <a:endParaRPr lang="en-GB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941376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080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Docker-ce 18.09.2</a:t>
            </a:r>
            <a:endParaRPr lang="en-GB" dirty="0"/>
          </a:p>
        </p:txBody>
      </p:sp>
      <p:pic>
        <p:nvPicPr>
          <p:cNvPr id="1026" name="Picture 2" descr="https://pbs.twimg.com/media/DzjJdI3WoAAfKYl.jpg">
            <a:extLst>
              <a:ext uri="{FF2B5EF4-FFF2-40B4-BE49-F238E27FC236}">
                <a16:creationId xmlns:a16="http://schemas.microsoft.com/office/drawing/2014/main" id="{7E051497-3059-48C4-A768-6C6AEBB7B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618" y="945932"/>
            <a:ext cx="8244764" cy="5633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86727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58011"/>
            <a:ext cx="10515600" cy="754142"/>
          </a:xfr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Docker 6</a:t>
            </a:r>
            <a:r>
              <a:rPr lang="en-US" sz="4800" baseline="30000" dirty="0">
                <a:solidFill>
                  <a:schemeClr val="accent1">
                    <a:lumMod val="75000"/>
                  </a:schemeClr>
                </a:solidFill>
              </a:rPr>
              <a:t>th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 Birthday: Show &amp; Tell</a:t>
            </a:r>
            <a:endParaRPr lang="en-GB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852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DockerConEU 2018 Announcements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 Desktop Enterprise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922858-FC5C-41A9-9FE4-8F90F2F93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8217" y="1770663"/>
            <a:ext cx="7825769" cy="382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4970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 6</a:t>
            </a:r>
            <a:r>
              <a:rPr lang="en-US" baseline="30000" dirty="0">
                <a:solidFill>
                  <a:schemeClr val="accent1">
                    <a:lumMod val="75000"/>
                  </a:schemeClr>
                </a:solidFill>
              </a:rPr>
              <a:t>th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Birthday: Show &amp; Tell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98872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58011"/>
            <a:ext cx="10515600" cy="754142"/>
          </a:xfr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US" sz="4800" dirty="0" err="1">
                <a:solidFill>
                  <a:schemeClr val="accent1">
                    <a:lumMod val="75000"/>
                  </a:schemeClr>
                </a:solidFill>
              </a:rPr>
              <a:t>DockerCon</a:t>
            </a:r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 SF, April 2019</a:t>
            </a:r>
            <a:endParaRPr lang="en-GB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54739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DockerCon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SF, April 2019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94C8F9-8CD6-4E66-9BAB-212004B85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2782" y="3679743"/>
            <a:ext cx="7702926" cy="187505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CCDCB54-3AB6-426D-B4DB-1AF5BAC3FAF2}"/>
              </a:ext>
            </a:extLst>
          </p:cNvPr>
          <p:cNvSpPr/>
          <p:nvPr/>
        </p:nvSpPr>
        <p:spPr>
          <a:xfrm>
            <a:off x="1308244" y="1700929"/>
            <a:ext cx="10045555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The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CfP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for </a:t>
            </a:r>
            <a:r>
              <a:rPr lang="en-US" sz="2800" dirty="0" err="1">
                <a:solidFill>
                  <a:schemeClr val="accent1">
                    <a:lumMod val="75000"/>
                  </a:schemeClr>
                </a:solidFill>
              </a:rPr>
              <a:t>DockerCon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SF is now closed, but speakers at the Docker 6</a:t>
            </a:r>
            <a:r>
              <a:rPr lang="en-US" sz="2800" baseline="30000" dirty="0">
                <a:solidFill>
                  <a:schemeClr val="accent1">
                    <a:lumMod val="75000"/>
                  </a:schemeClr>
                </a:solidFill>
              </a:rPr>
              <a:t>th</a:t>
            </a:r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 Birthday may submit their talk at</a:t>
            </a:r>
          </a:p>
          <a:p>
            <a:pPr algn="ctr"/>
            <a:r>
              <a:rPr lang="en-GB" sz="2400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https://bit.ly/DCUS19_CFP2</a:t>
            </a:r>
            <a:endParaRPr lang="en-GB" sz="24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6530C4-7A5B-47E8-994D-22A16D6A159E}"/>
              </a:ext>
            </a:extLst>
          </p:cNvPr>
          <p:cNvSpPr/>
          <p:nvPr/>
        </p:nvSpPr>
        <p:spPr>
          <a:xfrm>
            <a:off x="3173775" y="6057796"/>
            <a:ext cx="61272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https://dockercon19.smarteventscloud.com/portal/newreg.ww</a:t>
            </a:r>
          </a:p>
        </p:txBody>
      </p:sp>
    </p:spTree>
    <p:extLst>
      <p:ext uri="{BB962C8B-B14F-4D97-AF65-F5344CB8AC3E}">
        <p14:creationId xmlns:p14="http://schemas.microsoft.com/office/powerpoint/2010/main" val="5539464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Thank you !</a:t>
            </a:r>
            <a:endParaRPr lang="en-GB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294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A5340A6-C8A9-43CC-BF8C-32B640FEA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524" y="1232308"/>
            <a:ext cx="5651773" cy="4558322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825ACBB-B817-4AEE-B076-2F21E721FA54}"/>
              </a:ext>
            </a:extLst>
          </p:cNvPr>
          <p:cNvSpPr txBox="1">
            <a:spLocks/>
          </p:cNvSpPr>
          <p:nvPr/>
        </p:nvSpPr>
        <p:spPr>
          <a:xfrm>
            <a:off x="1489756" y="2024293"/>
            <a:ext cx="4034481" cy="97115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Allows selection of the docker-engine version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58AEB75-CC81-4763-BF16-FA387CC68436}"/>
              </a:ext>
            </a:extLst>
          </p:cNvPr>
          <p:cNvSpPr txBox="1">
            <a:spLocks/>
          </p:cNvSpPr>
          <p:nvPr/>
        </p:nvSpPr>
        <p:spPr>
          <a:xfrm>
            <a:off x="977988" y="128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DockerConEU 2018 Announcements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 Desktop Enterprise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1449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825ACBB-B817-4AEE-B076-2F21E721FA54}"/>
              </a:ext>
            </a:extLst>
          </p:cNvPr>
          <p:cNvSpPr txBox="1">
            <a:spLocks/>
          </p:cNvSpPr>
          <p:nvPr/>
        </p:nvSpPr>
        <p:spPr>
          <a:xfrm>
            <a:off x="977988" y="1503367"/>
            <a:ext cx="9209775" cy="6218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Includes Application Designer Templates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58AEB75-CC81-4763-BF16-FA387CC68436}"/>
              </a:ext>
            </a:extLst>
          </p:cNvPr>
          <p:cNvSpPr txBox="1">
            <a:spLocks/>
          </p:cNvSpPr>
          <p:nvPr/>
        </p:nvSpPr>
        <p:spPr>
          <a:xfrm>
            <a:off x="977988" y="128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DockerConEU 2018 Announcements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 Desktop Enterprise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708533-302B-431B-AB2B-A32DDD24CB1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>
            <a:off x="2690519" y="1994735"/>
            <a:ext cx="8628623" cy="380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720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758AEB75-CC81-4763-BF16-FA387CC68436}"/>
              </a:ext>
            </a:extLst>
          </p:cNvPr>
          <p:cNvSpPr txBox="1">
            <a:spLocks/>
          </p:cNvSpPr>
          <p:nvPr/>
        </p:nvSpPr>
        <p:spPr>
          <a:xfrm>
            <a:off x="977988" y="1282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DockerConEU 2018 Announcements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 Desktop Enterprise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A36845-354A-4921-A261-1337880CE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4419" y="1453800"/>
            <a:ext cx="5276651" cy="4275402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A8542E0-8CE9-434C-B9C1-98C92ED68DA6}"/>
              </a:ext>
            </a:extLst>
          </p:cNvPr>
          <p:cNvSpPr txBox="1">
            <a:spLocks/>
          </p:cNvSpPr>
          <p:nvPr/>
        </p:nvSpPr>
        <p:spPr>
          <a:xfrm>
            <a:off x="2460912" y="2702121"/>
            <a:ext cx="2659728" cy="11809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Development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via CLI or GUI</a:t>
            </a:r>
          </a:p>
        </p:txBody>
      </p:sp>
    </p:spTree>
    <p:extLst>
      <p:ext uri="{BB962C8B-B14F-4D97-AF65-F5344CB8AC3E}">
        <p14:creationId xmlns:p14="http://schemas.microsoft.com/office/powerpoint/2010/main" val="1968806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BB8D-E8EA-43A6-8007-423AFB964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58011"/>
            <a:ext cx="10515600" cy="754142"/>
          </a:xfrm>
          <a:solidFill>
            <a:srgbClr val="FFFFFF">
              <a:alpha val="80000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chemeClr val="accent1">
                    <a:lumMod val="75000"/>
                  </a:schemeClr>
                </a:solidFill>
              </a:rPr>
              <a:t>DockerConEU 2018 – Top Sessions</a:t>
            </a:r>
            <a:endParaRPr lang="en-GB" sz="4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922106-B89E-412F-AD20-B0C60E712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77720" y="2300401"/>
            <a:ext cx="6900422" cy="4788815"/>
          </a:xfrm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Dockerfile Best Practices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Program the Cloud Using Containers as the Building Block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From Monolith to Microservices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Provisioning &amp; Managing Storage for Docker Containers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Monitoring &amp; Debugging Containerized Systems at Scale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3732C1-300D-49F8-AFF1-757F6CFB7855}"/>
              </a:ext>
            </a:extLst>
          </p:cNvPr>
          <p:cNvSpPr txBox="1"/>
          <p:nvPr/>
        </p:nvSpPr>
        <p:spPr>
          <a:xfrm>
            <a:off x="5417032" y="1144162"/>
            <a:ext cx="6552150" cy="923330"/>
          </a:xfrm>
          <a:prstGeom prst="rect">
            <a:avLst/>
          </a:prstGeom>
          <a:solidFill>
            <a:srgbClr val="4CBEA4"/>
          </a:solidFill>
        </p:spPr>
        <p:txBody>
          <a:bodyPr wrap="square" rtlCol="0">
            <a:spAutoFit/>
          </a:bodyPr>
          <a:lstStyle/>
          <a:p>
            <a:r>
              <a:rPr lang="en-GB" dirty="0"/>
              <a:t>Videos on YouTube </a:t>
            </a:r>
            <a:r>
              <a:rPr lang="en-GB" dirty="0">
                <a:hlinkClick r:id="rId2"/>
              </a:rPr>
              <a:t>https://bit.ly/DCEU18_VIDEOS</a:t>
            </a:r>
            <a:r>
              <a:rPr lang="en-GB" dirty="0"/>
              <a:t> </a:t>
            </a:r>
          </a:p>
          <a:p>
            <a:r>
              <a:rPr lang="en-GB" dirty="0"/>
              <a:t>                             or: </a:t>
            </a:r>
            <a:r>
              <a:rPr lang="en-GB" dirty="0">
                <a:hlinkClick r:id="rId3"/>
              </a:rPr>
              <a:t>https://europe-2018.dockercon.com/videos-hub</a:t>
            </a:r>
            <a:endParaRPr lang="en-GB" dirty="0"/>
          </a:p>
          <a:p>
            <a:r>
              <a:rPr lang="en-GB" dirty="0"/>
              <a:t>Slides mostly at: </a:t>
            </a:r>
            <a:r>
              <a:rPr lang="en-GB" dirty="0">
                <a:hlinkClick r:id="rId4"/>
              </a:rPr>
              <a:t>https://www.slideshare.net/docker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7612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B8991-149B-415A-93CC-F5E8F18E3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7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DockerConEU 2018 – Top Sessions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13238B-06BF-49C9-8E91-1A084B1D7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077" y="870257"/>
            <a:ext cx="8679687" cy="488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29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4065</TotalTime>
  <Words>1081</Words>
  <Application>Microsoft Office PowerPoint</Application>
  <PresentationFormat>Widescreen</PresentationFormat>
  <Paragraphs>187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7" baseType="lpstr">
      <vt:lpstr>Arial</vt:lpstr>
      <vt:lpstr>Calibri</vt:lpstr>
      <vt:lpstr>Calibri Light</vt:lpstr>
      <vt:lpstr>Office Theme</vt:lpstr>
      <vt:lpstr>Meetup: Docker Grenoble “DockerConEU and new tooling“ </vt:lpstr>
      <vt:lpstr>Agenda</vt:lpstr>
      <vt:lpstr>DockerConEU 2018 Announcements</vt:lpstr>
      <vt:lpstr>DockerConEU 2018 Announcements Docker Desktop Enterprise</vt:lpstr>
      <vt:lpstr>PowerPoint Presentation</vt:lpstr>
      <vt:lpstr>PowerPoint Presentation</vt:lpstr>
      <vt:lpstr>PowerPoint Presentation</vt:lpstr>
      <vt:lpstr>DockerConEU 2018 – Top Sessions</vt:lpstr>
      <vt:lpstr>DockerConEU 2018 – Top Sessions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tools: CNAB: Docker-app, Duffle</vt:lpstr>
      <vt:lpstr>New packaging format: CNAB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Resources for docker-app</vt:lpstr>
      <vt:lpstr>PowerPoint Presentation</vt:lpstr>
      <vt:lpstr>BuildKit</vt:lpstr>
      <vt:lpstr>BuildKit</vt:lpstr>
      <vt:lpstr>PowerPoint Presentation</vt:lpstr>
      <vt:lpstr>BuildKit</vt:lpstr>
      <vt:lpstr>BuildKit</vt:lpstr>
      <vt:lpstr>BuildKit</vt:lpstr>
      <vt:lpstr>PowerPoint Presentation</vt:lpstr>
      <vt:lpstr>Docker-compose for Kubernetes</vt:lpstr>
      <vt:lpstr>Docker-compose for Kubernetes</vt:lpstr>
      <vt:lpstr>Docker-compose for Kubernetes</vt:lpstr>
      <vt:lpstr>PowerPoint Presentation</vt:lpstr>
      <vt:lpstr>References</vt:lpstr>
      <vt:lpstr>Docker-ce 18.09.2</vt:lpstr>
      <vt:lpstr>Docker-ce 18.09.2</vt:lpstr>
      <vt:lpstr>Docker 6th Birthday: Show &amp; Tell</vt:lpstr>
      <vt:lpstr>Docker 6th Birthday: Show &amp; Tell</vt:lpstr>
      <vt:lpstr>DockerCon SF, April 2019</vt:lpstr>
      <vt:lpstr>DockerCon SF, April 2019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Meetup: Docker Grenoble “DockerConEU and recent Docker News“</dc:title>
  <dc:creator>Michael Bright</dc:creator>
  <cp:lastModifiedBy>Michael Bright</cp:lastModifiedBy>
  <cp:revision>50</cp:revision>
  <dcterms:created xsi:type="dcterms:W3CDTF">2019-02-18T16:40:13Z</dcterms:created>
  <dcterms:modified xsi:type="dcterms:W3CDTF">2019-03-01T14:52:15Z</dcterms:modified>
</cp:coreProperties>
</file>

<file path=docProps/thumbnail.jpeg>
</file>